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10287000" cx="18288000"/>
  <p:notesSz cx="6858000" cy="9144000"/>
  <p:embeddedFontLst>
    <p:embeddedFont>
      <p:font typeface="Mukta"/>
      <p:regular r:id="rId20"/>
      <p:bold r:id="rId21"/>
    </p:embeddedFont>
    <p:embeddedFont>
      <p:font typeface="Arim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ukta-regular.fntdata"/><Relationship Id="rId22" Type="http://schemas.openxmlformats.org/officeDocument/2006/relationships/font" Target="fonts/Arimo-regular.fntdata"/><Relationship Id="rId21" Type="http://schemas.openxmlformats.org/officeDocument/2006/relationships/font" Target="fonts/Mukta-bold.fntdata"/><Relationship Id="rId24" Type="http://schemas.openxmlformats.org/officeDocument/2006/relationships/font" Target="fonts/Arimo-italic.fntdata"/><Relationship Id="rId23" Type="http://schemas.openxmlformats.org/officeDocument/2006/relationships/font" Target="fonts/Arim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Arim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US" sz="1800"/>
              <a:t>Entered text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Goal &amp; Objectives of QIFarm Project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Manufacturing the IoT-driven VF systems to provide OIC countries with fresh and healthy food while reducing waste and optimizing the consumption of available resources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Minimising the price of our vertical farming systems to make them reasonable not only for large scale farming, but also for medium and small projects.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Manufacturing all components of vertical farming systems to be 100% made in Kazakhstan then transfer the technology to OIC countries.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 be a leader in vertical farming industry by providing a bespoke and  comprehensive solution to every customer from OIC countries.</a:t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9" name="Google Shape;29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" name="Google Shape;17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4" name="Google Shape;204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Relationship Id="rId5" Type="http://schemas.openxmlformats.org/officeDocument/2006/relationships/image" Target="../media/image2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Relationship Id="rId4" Type="http://schemas.openxmlformats.org/officeDocument/2006/relationships/image" Target="../media/image26.jpg"/><Relationship Id="rId5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jp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4.png"/><Relationship Id="rId8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Relationship Id="rId5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1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/>
          <p:nvPr/>
        </p:nvSpPr>
        <p:spPr>
          <a:xfrm>
            <a:off x="888625" y="7048500"/>
            <a:ext cx="15009000" cy="19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96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Qazaq Innovation Farm Project</a:t>
            </a:r>
            <a:endParaRPr b="1" i="0" sz="96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89" name="Google Shape;89;p13"/>
          <p:cNvCxnSpPr/>
          <p:nvPr/>
        </p:nvCxnSpPr>
        <p:spPr>
          <a:xfrm>
            <a:off x="1297711" y="6836275"/>
            <a:ext cx="2855700" cy="0"/>
          </a:xfrm>
          <a:prstGeom prst="straightConnector1">
            <a:avLst/>
          </a:prstGeom>
          <a:noFill/>
          <a:ln cap="flat" cmpd="sng" w="57150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90" name="Google Shape;90;p13"/>
          <p:cNvPicPr preferRelativeResize="0"/>
          <p:nvPr/>
        </p:nvPicPr>
        <p:blipFill rotWithShape="1">
          <a:blip r:embed="rId3">
            <a:alphaModFix/>
          </a:blip>
          <a:srcRect b="16319" l="0" r="0" t="10692"/>
          <a:stretch/>
        </p:blipFill>
        <p:spPr>
          <a:xfrm>
            <a:off x="100" y="0"/>
            <a:ext cx="18288001" cy="6399599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91" name="Google Shape;9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2"/>
          <p:cNvPicPr preferRelativeResize="0"/>
          <p:nvPr/>
        </p:nvPicPr>
        <p:blipFill rotWithShape="1">
          <a:blip r:embed="rId3">
            <a:alphaModFix amt="32000"/>
          </a:blip>
          <a:srcRect b="0" l="0" r="0" t="15732"/>
          <a:stretch/>
        </p:blipFill>
        <p:spPr>
          <a:xfrm>
            <a:off x="0" y="-66906"/>
            <a:ext cx="1828800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 rotWithShape="1">
          <a:blip r:embed="rId4">
            <a:alphaModFix amt="40000"/>
          </a:blip>
          <a:srcRect b="38071" l="0" r="0" t="32781"/>
          <a:stretch/>
        </p:blipFill>
        <p:spPr>
          <a:xfrm>
            <a:off x="0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2"/>
          <p:cNvSpPr/>
          <p:nvPr/>
        </p:nvSpPr>
        <p:spPr>
          <a:xfrm>
            <a:off x="646414" y="1825137"/>
            <a:ext cx="16995170" cy="233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Mukta"/>
                <a:ea typeface="Mukta"/>
                <a:cs typeface="Mukta"/>
                <a:sym typeface="Mukta"/>
              </a:rPr>
              <a:t>Manufacturing the IoT-driven VF systems to provide OIC countries with fresh and healthy food while reducing waste and optimizing the consumption of available resources.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8" name="Google Shape;248;p22"/>
          <p:cNvSpPr txBox="1"/>
          <p:nvPr/>
        </p:nvSpPr>
        <p:spPr>
          <a:xfrm>
            <a:off x="1818300" y="228600"/>
            <a:ext cx="1465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QIFarm Project Goal &amp; Objectives</a:t>
            </a:r>
            <a:endParaRPr b="1" i="0" sz="65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descr="A room with plants growing on shelves&#10;&#10;Description automatically generated" id="249" name="Google Shape;24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4493876"/>
            <a:ext cx="8927759" cy="501982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2"/>
          <p:cNvSpPr/>
          <p:nvPr/>
        </p:nvSpPr>
        <p:spPr>
          <a:xfrm>
            <a:off x="7904350" y="4493875"/>
            <a:ext cx="9826800" cy="519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kta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Minimizing the price of small , medium, and large scale VF systems </a:t>
            </a:r>
            <a:endParaRPr/>
          </a:p>
          <a:p>
            <a:pPr indent="-2286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kta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kta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All components to be 100% made in Kazakhstan</a:t>
            </a:r>
            <a:endParaRPr/>
          </a:p>
          <a:p>
            <a:pPr indent="0" lvl="0" marL="381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191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ukta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Transfer VF technologies to OIC countries. 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51" name="Google Shape;251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3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0" y="0"/>
            <a:ext cx="18288003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23"/>
          <p:cNvSpPr/>
          <p:nvPr/>
        </p:nvSpPr>
        <p:spPr>
          <a:xfrm>
            <a:off x="11523700" y="5501175"/>
            <a:ext cx="6764400" cy="479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8" name="Google Shape;258;p23"/>
          <p:cNvGrpSpPr/>
          <p:nvPr/>
        </p:nvGrpSpPr>
        <p:grpSpPr>
          <a:xfrm>
            <a:off x="7917925" y="-9522875"/>
            <a:ext cx="5025650" cy="7612225"/>
            <a:chOff x="674675" y="2279650"/>
            <a:chExt cx="5025650" cy="7612225"/>
          </a:xfrm>
        </p:grpSpPr>
        <p:sp>
          <p:nvSpPr>
            <p:cNvPr id="259" name="Google Shape;259;p23"/>
            <p:cNvSpPr/>
            <p:nvPr/>
          </p:nvSpPr>
          <p:spPr>
            <a:xfrm>
              <a:off x="674675" y="4053275"/>
              <a:ext cx="5025600" cy="583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285750" lvl="0" marL="28575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The most comprehensive solution for those who want to make business on selling high quality, fresh and healthy crops. </a:t>
              </a:r>
              <a:endParaRPr b="0" i="0" sz="2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285750" lvl="0" marL="285750" marR="0" rtl="0" algn="just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The size of the farm shall be not less than 100 sq.m. </a:t>
              </a:r>
              <a:endParaRPr b="0" i="0" sz="2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285750" lvl="0" marL="285750" marR="0" rtl="0" algn="just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Depending on business models, labour availability, its costs as well as energy price different equipment and level of automation will be proposed. </a:t>
              </a:r>
              <a:endParaRPr b="0" i="0" sz="2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285750" lvl="0" marL="285750" marR="0" rtl="0" algn="just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Providing customers with a full range of services to launch the farm and get a harvest, including advising on farm design, preparing financial models, installing the equipment, training stuff.</a:t>
              </a:r>
              <a:endParaRPr b="0" i="0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260" name="Google Shape;260;p23"/>
            <p:cNvSpPr/>
            <p:nvPr/>
          </p:nvSpPr>
          <p:spPr>
            <a:xfrm>
              <a:off x="674725" y="2279650"/>
              <a:ext cx="5025600" cy="1613700"/>
            </a:xfrm>
            <a:prstGeom prst="rect">
              <a:avLst/>
            </a:prstGeom>
            <a:solidFill>
              <a:srgbClr val="7F7F7F"/>
            </a:solidFill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Mukta"/>
                  <a:ea typeface="Mukta"/>
                  <a:cs typeface="Mukta"/>
                  <a:sym typeface="Mukta"/>
                </a:rPr>
                <a:t>Vertical Farming </a:t>
              </a:r>
              <a:endParaRPr b="1" i="0" sz="40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Mukta"/>
                  <a:ea typeface="Mukta"/>
                  <a:cs typeface="Mukta"/>
                  <a:sym typeface="Mukta"/>
                </a:rPr>
                <a:t>Firm Model</a:t>
              </a:r>
              <a:endParaRPr b="0" i="0" sz="40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</p:grpSp>
      <p:grpSp>
        <p:nvGrpSpPr>
          <p:cNvPr id="261" name="Google Shape;261;p23"/>
          <p:cNvGrpSpPr/>
          <p:nvPr/>
        </p:nvGrpSpPr>
        <p:grpSpPr>
          <a:xfrm>
            <a:off x="13680925" y="-9461800"/>
            <a:ext cx="5025650" cy="7612225"/>
            <a:chOff x="674675" y="2279650"/>
            <a:chExt cx="5025650" cy="7612225"/>
          </a:xfrm>
        </p:grpSpPr>
        <p:sp>
          <p:nvSpPr>
            <p:cNvPr id="262" name="Google Shape;262;p23"/>
            <p:cNvSpPr/>
            <p:nvPr/>
          </p:nvSpPr>
          <p:spPr>
            <a:xfrm>
              <a:off x="674675" y="4053275"/>
              <a:ext cx="5025600" cy="583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5560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An intermediate solution for those who have a business associated with food such as café, restaurants, hotels, supermarkets or want to add a new line to the existing business.</a:t>
              </a:r>
              <a:endParaRPr b="0" i="0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The model envisages various levels of automation from a manual to a fully sophisticated one. </a:t>
              </a:r>
              <a:endParaRPr b="0" i="0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The size of the  farm shall be from 10 to 100 sq.m. </a:t>
              </a:r>
              <a:endParaRPr b="0" i="0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5560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Mukta"/>
                <a:buChar char="•"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Deploying by the customers the available resources (premises, labour) to provide themselves with ultra-fresh and healthy crops all year round to reduce costs or improve the quality of the sold products or generate a new source of income.</a:t>
              </a:r>
              <a:endParaRPr b="0" i="0" sz="2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263" name="Google Shape;263;p23"/>
            <p:cNvSpPr/>
            <p:nvPr/>
          </p:nvSpPr>
          <p:spPr>
            <a:xfrm>
              <a:off x="674725" y="2279650"/>
              <a:ext cx="5025600" cy="1613700"/>
            </a:xfrm>
            <a:prstGeom prst="rect">
              <a:avLst/>
            </a:prstGeom>
            <a:solidFill>
              <a:srgbClr val="7F7F7F"/>
            </a:solidFill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Mukta"/>
                  <a:ea typeface="Mukta"/>
                  <a:cs typeface="Mukta"/>
                  <a:sym typeface="Mukta"/>
                </a:rPr>
                <a:t>Business Support Model</a:t>
              </a:r>
              <a:endParaRPr b="1" i="0" sz="40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</p:grpSp>
      <p:grpSp>
        <p:nvGrpSpPr>
          <p:cNvPr id="264" name="Google Shape;264;p23"/>
          <p:cNvGrpSpPr/>
          <p:nvPr/>
        </p:nvGrpSpPr>
        <p:grpSpPr>
          <a:xfrm>
            <a:off x="19185163" y="-9522875"/>
            <a:ext cx="5025650" cy="7612225"/>
            <a:chOff x="674675" y="2279650"/>
            <a:chExt cx="5025650" cy="7612225"/>
          </a:xfrm>
        </p:grpSpPr>
        <p:sp>
          <p:nvSpPr>
            <p:cNvPr id="265" name="Google Shape;265;p23"/>
            <p:cNvSpPr/>
            <p:nvPr/>
          </p:nvSpPr>
          <p:spPr>
            <a:xfrm>
              <a:off x="674675" y="4053275"/>
              <a:ext cx="5025600" cy="583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6195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ukta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An individual solution for families who are concerned with the quality of their food and have a small space at home, balcony or garage for growing crops. </a:t>
              </a:r>
              <a:endParaRPr b="0" i="0" sz="21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6195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ukta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The size of the farm shall be from     3 to 10 sq.m. </a:t>
              </a:r>
              <a:endParaRPr b="0" i="0" sz="21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6195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ukta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The model also envisages various levels of automation from a very simple (manual, semi-automated) one to a more sophisticated level. </a:t>
              </a:r>
              <a:endParaRPr b="0" i="0" sz="21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-361950" lvl="0" marL="45720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Mukta"/>
                <a:buChar char="•"/>
              </a:pPr>
              <a:r>
                <a:rPr b="0" i="0" lang="en-US" sz="21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The maintenance and support of the farm could be delegated to the centralized system managed by QIFarm team through IoT solution.</a:t>
              </a:r>
              <a:endParaRPr b="0" i="0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266" name="Google Shape;266;p23"/>
            <p:cNvSpPr/>
            <p:nvPr/>
          </p:nvSpPr>
          <p:spPr>
            <a:xfrm>
              <a:off x="674725" y="2279650"/>
              <a:ext cx="5025600" cy="1613700"/>
            </a:xfrm>
            <a:prstGeom prst="rect">
              <a:avLst/>
            </a:prstGeom>
            <a:solidFill>
              <a:srgbClr val="7F7F7F"/>
            </a:solidFill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Mukta"/>
                  <a:ea typeface="Mukta"/>
                  <a:cs typeface="Mukta"/>
                  <a:sym typeface="Mukta"/>
                </a:rPr>
                <a:t>Family</a:t>
              </a:r>
              <a:endParaRPr b="1" i="0" sz="40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chemeClr val="lt1"/>
                  </a:solidFill>
                  <a:latin typeface="Mukta"/>
                  <a:ea typeface="Mukta"/>
                  <a:cs typeface="Mukta"/>
                  <a:sym typeface="Mukta"/>
                </a:rPr>
                <a:t>Model</a:t>
              </a:r>
              <a:endParaRPr b="1" i="0" sz="4000" u="none" cap="none" strike="noStrike">
                <a:solidFill>
                  <a:schemeClr val="lt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</p:grpSp>
      <p:sp>
        <p:nvSpPr>
          <p:cNvPr id="267" name="Google Shape;267;p23"/>
          <p:cNvSpPr txBox="1"/>
          <p:nvPr/>
        </p:nvSpPr>
        <p:spPr>
          <a:xfrm>
            <a:off x="1818300" y="228600"/>
            <a:ext cx="1465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QIFarm Project Models 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0" y="6022525"/>
            <a:ext cx="8531700" cy="4264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3"/>
          <p:cNvSpPr/>
          <p:nvPr/>
        </p:nvSpPr>
        <p:spPr>
          <a:xfrm>
            <a:off x="2772350" y="1385288"/>
            <a:ext cx="10347000" cy="395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p23"/>
          <p:cNvPicPr preferRelativeResize="0"/>
          <p:nvPr/>
        </p:nvPicPr>
        <p:blipFill rotWithShape="1">
          <a:blip r:embed="rId4">
            <a:alphaModFix/>
          </a:blip>
          <a:srcRect b="1414" l="547" r="71395" t="2337"/>
          <a:stretch/>
        </p:blipFill>
        <p:spPr>
          <a:xfrm>
            <a:off x="14641298" y="1014625"/>
            <a:ext cx="3646701" cy="55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3"/>
          <p:cNvSpPr txBox="1"/>
          <p:nvPr/>
        </p:nvSpPr>
        <p:spPr>
          <a:xfrm>
            <a:off x="3198950" y="1505975"/>
            <a:ext cx="9920400" cy="31854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22300" marR="0" rtl="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Vertical Farming Firm Model</a:t>
            </a:r>
            <a:endParaRPr/>
          </a:p>
          <a:p>
            <a:pPr indent="-342900" lvl="0" marL="965200" marR="0" rtl="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For high quality, large quantity of fresh and healthy crops. </a:t>
            </a:r>
            <a:endParaRPr/>
          </a:p>
          <a:p>
            <a:pPr indent="-342900" lvl="0" marL="965200" marR="0" rtl="0" algn="l">
              <a:lnSpc>
                <a:spcPct val="100000"/>
              </a:lnSpc>
              <a:spcBef>
                <a:spcPts val="5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More than 100 sq.m. </a:t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2" name="Google Shape;272;p23"/>
          <p:cNvSpPr txBox="1"/>
          <p:nvPr/>
        </p:nvSpPr>
        <p:spPr>
          <a:xfrm>
            <a:off x="-61200" y="6731189"/>
            <a:ext cx="6557175" cy="23390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6223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Business Support Model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6223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42900" lvl="0" marL="9652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For a business associated with food such as café, restaurants, hotels, supermarkets etc</a:t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215900" lvl="0" marL="9652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42900" lvl="0" marL="965200" marR="381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Between 10 to 100 sq.m. </a:t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73" name="Google Shape;273;p23"/>
          <p:cNvSpPr txBox="1"/>
          <p:nvPr/>
        </p:nvSpPr>
        <p:spPr>
          <a:xfrm>
            <a:off x="11666551" y="5784926"/>
            <a:ext cx="7007700" cy="23698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Family Model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42900" lvl="0" marL="3429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For families who are concerned with the quality of their food (in kitchen, balcony, or garage etc)</a:t>
            </a:r>
            <a:endParaRPr/>
          </a:p>
          <a:p>
            <a:pPr indent="-215900" lvl="0" marL="3429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42900" lvl="0" marL="342900" marR="381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Char char="❖"/>
            </a:pPr>
            <a:r>
              <a:rPr b="0" i="0" lang="en-US" sz="2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This vertical home garden can be sized from 3 to 10 sq.m. </a:t>
            </a:r>
            <a:endParaRPr b="0" i="0" sz="2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74" name="Google Shape;274;p23"/>
          <p:cNvPicPr preferRelativeResize="0"/>
          <p:nvPr/>
        </p:nvPicPr>
        <p:blipFill rotWithShape="1">
          <a:blip r:embed="rId5">
            <a:alphaModFix/>
          </a:blip>
          <a:srcRect b="0" l="27453" r="29804" t="0"/>
          <a:stretch/>
        </p:blipFill>
        <p:spPr>
          <a:xfrm>
            <a:off x="0" y="1014625"/>
            <a:ext cx="3646701" cy="4799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plants growing on shelves&#10;&#10;Description automatically generated" id="275" name="Google Shape;275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10066" y="6114519"/>
            <a:ext cx="5582856" cy="3915443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4"/>
          <p:cNvPicPr preferRelativeResize="0"/>
          <p:nvPr/>
        </p:nvPicPr>
        <p:blipFill rotWithShape="1">
          <a:blip r:embed="rId3">
            <a:alphaModFix amt="40000"/>
          </a:blip>
          <a:srcRect b="12500" l="0" r="0" t="1250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/>
          <p:nvPr/>
        </p:nvSpPr>
        <p:spPr>
          <a:xfrm>
            <a:off x="773327" y="820737"/>
            <a:ext cx="16485973" cy="89258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4"/>
          <p:cNvSpPr/>
          <p:nvPr/>
        </p:nvSpPr>
        <p:spPr>
          <a:xfrm>
            <a:off x="316340" y="2434203"/>
            <a:ext cx="2234446" cy="1738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24"/>
          <p:cNvSpPr/>
          <p:nvPr/>
        </p:nvSpPr>
        <p:spPr>
          <a:xfrm>
            <a:off x="16329697" y="7580207"/>
            <a:ext cx="1740710" cy="17384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4628370" y="733425"/>
            <a:ext cx="8519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1836322" y="2948093"/>
            <a:ext cx="14103300" cy="55399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22579" lvl="1" marL="63881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kta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Availability of main raw materials, including Metals, Plastics, and Chemicals in huge amounts and competitive prices in Kazakhstan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22579" lvl="1" marL="63881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kta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Possibility of VF Technology transfer including IoT / LED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22579" lvl="1" marL="63881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kta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Full support of IOFS to export Kazakhstan VF technologies to OIC countries. 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22579" lvl="1" marL="63881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kta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Powerful R&amp;D of Kazakhstan Universities.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322579" lvl="1" marL="63881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ukta"/>
              <a:buChar char="•"/>
            </a:pPr>
            <a:r>
              <a:rPr b="0" i="0" lang="en-US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Connection to High Quality seeds and strawberry plants from Japan &amp; Italy.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87" name="Google Shape;287;p24"/>
          <p:cNvSpPr txBox="1"/>
          <p:nvPr/>
        </p:nvSpPr>
        <p:spPr>
          <a:xfrm>
            <a:off x="1818300" y="1066800"/>
            <a:ext cx="146514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60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99"/>
              <a:buFont typeface="Arial"/>
              <a:buNone/>
            </a:pPr>
            <a:r>
              <a:rPr b="1" i="0" lang="en-US" sz="6999" u="none" cap="none" strike="noStrike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Success Indicators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88" name="Google Shape;28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5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94" name="Google Shape;294;p2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31800" lvl="0" marL="457200" rt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sp>
        <p:nvSpPr>
          <p:cNvPr id="295" name="Google Shape;295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A diagram of a cost structure&#10;&#10;Description automatically generated" id="296" name="Google Shape;29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3192"/>
            <a:ext cx="18282330" cy="1029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301;p26"/>
          <p:cNvGrpSpPr/>
          <p:nvPr/>
        </p:nvGrpSpPr>
        <p:grpSpPr>
          <a:xfrm>
            <a:off x="-376708" y="-333242"/>
            <a:ext cx="19215282" cy="10953483"/>
            <a:chOff x="0" y="0"/>
            <a:chExt cx="25620376" cy="14604644"/>
          </a:xfrm>
        </p:grpSpPr>
        <p:pic>
          <p:nvPicPr>
            <p:cNvPr id="302" name="Google Shape;302;p26"/>
            <p:cNvPicPr preferRelativeResize="0"/>
            <p:nvPr/>
          </p:nvPicPr>
          <p:blipFill rotWithShape="1">
            <a:blip r:embed="rId3">
              <a:alphaModFix amt="40000"/>
            </a:blip>
            <a:srcRect b="0" l="0" r="34214" t="0"/>
            <a:stretch/>
          </p:blipFill>
          <p:spPr>
            <a:xfrm>
              <a:off x="0" y="0"/>
              <a:ext cx="12810190" cy="146046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6"/>
            <p:cNvPicPr preferRelativeResize="0"/>
            <p:nvPr/>
          </p:nvPicPr>
          <p:blipFill rotWithShape="1">
            <a:blip r:embed="rId4">
              <a:alphaModFix amt="40000"/>
            </a:blip>
            <a:srcRect b="14811" l="0" r="0" t="14812"/>
            <a:stretch/>
          </p:blipFill>
          <p:spPr>
            <a:xfrm>
              <a:off x="12810188" y="0"/>
              <a:ext cx="12810188" cy="7302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26"/>
            <p:cNvPicPr preferRelativeResize="0"/>
            <p:nvPr/>
          </p:nvPicPr>
          <p:blipFill rotWithShape="1">
            <a:blip r:embed="rId5">
              <a:alphaModFix amt="40000"/>
            </a:blip>
            <a:srcRect b="7059" l="0" r="0" t="7057"/>
            <a:stretch/>
          </p:blipFill>
          <p:spPr>
            <a:xfrm>
              <a:off x="12810188" y="7302322"/>
              <a:ext cx="12810188" cy="73023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26"/>
          <p:cNvSpPr/>
          <p:nvPr/>
        </p:nvSpPr>
        <p:spPr>
          <a:xfrm>
            <a:off x="6346079" y="-275290"/>
            <a:ext cx="5595841" cy="108375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6"/>
          <p:cNvSpPr txBox="1"/>
          <p:nvPr/>
        </p:nvSpPr>
        <p:spPr>
          <a:xfrm>
            <a:off x="7084055" y="4546918"/>
            <a:ext cx="4119900" cy="2068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Here is the beginning … </a:t>
            </a:r>
            <a:endParaRPr b="0" i="0" sz="48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07" name="Google Shape;307;p26"/>
          <p:cNvSpPr txBox="1"/>
          <p:nvPr/>
        </p:nvSpPr>
        <p:spPr>
          <a:xfrm>
            <a:off x="11941920" y="7605132"/>
            <a:ext cx="6346080" cy="15081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www.transleadia.kz</a:t>
            </a:r>
            <a:endParaRPr b="1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0" y="1493100"/>
            <a:ext cx="18288000" cy="879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6675" y="4659950"/>
            <a:ext cx="900225" cy="5001074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/>
        </p:nvSpPr>
        <p:spPr>
          <a:xfrm>
            <a:off x="868495" y="6859799"/>
            <a:ext cx="1687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4871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QIFarm</a:t>
            </a:r>
            <a:endParaRPr b="0" i="0" sz="3200" u="none" cap="none" strike="noStrike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6553200" y="6237675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0" name="Google Shape;10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0600" y="5032762"/>
            <a:ext cx="13105501" cy="42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 rotWithShape="1">
          <a:blip r:embed="rId5">
            <a:alphaModFix amt="40000"/>
          </a:blip>
          <a:srcRect b="38071" l="0" r="0" t="32781"/>
          <a:stretch/>
        </p:blipFill>
        <p:spPr>
          <a:xfrm>
            <a:off x="0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4"/>
          <p:cNvSpPr txBox="1"/>
          <p:nvPr/>
        </p:nvSpPr>
        <p:spPr>
          <a:xfrm>
            <a:off x="1925725" y="325800"/>
            <a:ext cx="1465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Vertical Farm Cultivation Types</a:t>
            </a:r>
            <a:endParaRPr b="0" i="0" sz="14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03" name="Google Shape;103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4535" y="1493098"/>
            <a:ext cx="13578930" cy="2546050"/>
          </a:xfrm>
          <a:prstGeom prst="rect">
            <a:avLst/>
          </a:prstGeom>
          <a:noFill/>
          <a:ln>
            <a:noFill/>
          </a:ln>
          <a:effectLst>
            <a:outerShdw blurRad="1428750" rotWithShape="0" algn="bl" dir="20340000" dist="28575">
              <a:srgbClr val="D8D8D8">
                <a:alpha val="12941"/>
              </a:srgbClr>
            </a:outerShdw>
          </a:effectLst>
        </p:spPr>
      </p:pic>
      <p:sp>
        <p:nvSpPr>
          <p:cNvPr id="104" name="Google Shape;104;p14"/>
          <p:cNvSpPr txBox="1"/>
          <p:nvPr/>
        </p:nvSpPr>
        <p:spPr>
          <a:xfrm>
            <a:off x="3586750" y="8852625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Air Conditioner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5" name="Google Shape;105;p14"/>
          <p:cNvCxnSpPr>
            <a:stCxn id="104" idx="0"/>
          </p:cNvCxnSpPr>
          <p:nvPr/>
        </p:nvCxnSpPr>
        <p:spPr>
          <a:xfrm flipH="1" rot="10800000">
            <a:off x="4442050" y="8429925"/>
            <a:ext cx="4800" cy="42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6" name="Google Shape;106;p14"/>
          <p:cNvSpPr txBox="1"/>
          <p:nvPr/>
        </p:nvSpPr>
        <p:spPr>
          <a:xfrm>
            <a:off x="6476075" y="4519825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LED Grow Light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7" name="Google Shape;107;p14"/>
          <p:cNvCxnSpPr>
            <a:stCxn id="106" idx="1"/>
          </p:cNvCxnSpPr>
          <p:nvPr/>
        </p:nvCxnSpPr>
        <p:spPr>
          <a:xfrm flipH="1">
            <a:off x="6112775" y="4672675"/>
            <a:ext cx="363300" cy="11871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8" name="Google Shape;108;p14"/>
          <p:cNvSpPr txBox="1"/>
          <p:nvPr/>
        </p:nvSpPr>
        <p:spPr>
          <a:xfrm>
            <a:off x="14317900" y="8747475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Tank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4"/>
          <p:cNvSpPr txBox="1"/>
          <p:nvPr/>
        </p:nvSpPr>
        <p:spPr>
          <a:xfrm>
            <a:off x="11793650" y="7187800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Nutrient Pump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4"/>
          <p:cNvSpPr txBox="1"/>
          <p:nvPr/>
        </p:nvSpPr>
        <p:spPr>
          <a:xfrm>
            <a:off x="9461875" y="4555600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Drain Tube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1" name="Google Shape;111;p14"/>
          <p:cNvCxnSpPr>
            <a:stCxn id="110" idx="1"/>
          </p:cNvCxnSpPr>
          <p:nvPr/>
        </p:nvCxnSpPr>
        <p:spPr>
          <a:xfrm flipH="1">
            <a:off x="9091075" y="4708450"/>
            <a:ext cx="370800" cy="15372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2" name="Google Shape;112;p14"/>
          <p:cNvSpPr txBox="1"/>
          <p:nvPr/>
        </p:nvSpPr>
        <p:spPr>
          <a:xfrm>
            <a:off x="11941275" y="5324200"/>
            <a:ext cx="24909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control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4"/>
          <p:cNvSpPr txBox="1"/>
          <p:nvPr/>
        </p:nvSpPr>
        <p:spPr>
          <a:xfrm>
            <a:off x="13359925" y="6267375"/>
            <a:ext cx="17106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IoT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4"/>
          <p:cNvSpPr txBox="1"/>
          <p:nvPr/>
        </p:nvSpPr>
        <p:spPr>
          <a:xfrm>
            <a:off x="3379850" y="6082250"/>
            <a:ext cx="623100" cy="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CO2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237025"/>
            <a:ext cx="18288000" cy="307178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-25" y="7036375"/>
            <a:ext cx="18288000" cy="47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6458" y="1403601"/>
            <a:ext cx="15855084" cy="5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/>
          <p:nvPr/>
        </p:nvSpPr>
        <p:spPr>
          <a:xfrm>
            <a:off x="0" y="228600"/>
            <a:ext cx="18288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-US" sz="5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Plants successfully grown by QIFarm Team hydroponically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23" name="Google Shape;12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 rotWithShape="1">
          <a:blip r:embed="rId3">
            <a:alphaModFix amt="40000"/>
          </a:blip>
          <a:srcRect b="38071" l="0" r="0" t="32781"/>
          <a:stretch/>
        </p:blipFill>
        <p:spPr>
          <a:xfrm>
            <a:off x="0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16117800" y="1323360"/>
            <a:ext cx="2170200" cy="271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" name="Google Shape;130;p16"/>
          <p:cNvGrpSpPr/>
          <p:nvPr/>
        </p:nvGrpSpPr>
        <p:grpSpPr>
          <a:xfrm>
            <a:off x="2021617" y="2257825"/>
            <a:ext cx="6912075" cy="1626050"/>
            <a:chOff x="266700" y="1661225"/>
            <a:chExt cx="6912075" cy="1626050"/>
          </a:xfrm>
        </p:grpSpPr>
        <p:sp>
          <p:nvSpPr>
            <p:cNvPr id="131" name="Google Shape;131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METAL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32" name="Google Shape;132;p16"/>
            <p:cNvSpPr txBox="1"/>
            <p:nvPr/>
          </p:nvSpPr>
          <p:spPr>
            <a:xfrm>
              <a:off x="266775" y="2825575"/>
              <a:ext cx="684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Rack</a:t>
              </a: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: main frame (aluminum is preferred ) </a:t>
              </a:r>
              <a:endParaRPr b="0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33" name="Google Shape;133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sp>
        <p:nvSpPr>
          <p:cNvPr id="134" name="Google Shape;134;p16"/>
          <p:cNvSpPr txBox="1"/>
          <p:nvPr/>
        </p:nvSpPr>
        <p:spPr>
          <a:xfrm>
            <a:off x="1818300" y="228600"/>
            <a:ext cx="1465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8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Main Vertical Farming Components</a:t>
            </a:r>
            <a:endParaRPr b="1" i="0" sz="65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200" y="246126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5199" y="520445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5188" y="8017792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44863" y="2454775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682350" y="5204450"/>
            <a:ext cx="137160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806088" y="8037425"/>
            <a:ext cx="1371600" cy="137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6"/>
          <p:cNvGrpSpPr/>
          <p:nvPr/>
        </p:nvGrpSpPr>
        <p:grpSpPr>
          <a:xfrm>
            <a:off x="2021617" y="4786725"/>
            <a:ext cx="6912075" cy="2364950"/>
            <a:chOff x="266700" y="1661225"/>
            <a:chExt cx="6912075" cy="2364950"/>
          </a:xfrm>
        </p:grpSpPr>
        <p:sp>
          <p:nvSpPr>
            <p:cNvPr id="142" name="Google Shape;142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CHEMICALS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43" name="Google Shape;143;p16"/>
            <p:cNvSpPr txBox="1"/>
            <p:nvPr/>
          </p:nvSpPr>
          <p:spPr>
            <a:xfrm>
              <a:off x="266775" y="2825575"/>
              <a:ext cx="6841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Fertilizers: </a:t>
              </a: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Minerals &amp; Ammonia for Nutrient Recipe</a:t>
              </a:r>
              <a:endParaRPr b="1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44" name="Google Shape;144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grpSp>
        <p:nvGrpSpPr>
          <p:cNvPr id="145" name="Google Shape;145;p16"/>
          <p:cNvGrpSpPr/>
          <p:nvPr/>
        </p:nvGrpSpPr>
        <p:grpSpPr>
          <a:xfrm>
            <a:off x="1925717" y="7521125"/>
            <a:ext cx="6912075" cy="2364950"/>
            <a:chOff x="266700" y="1661225"/>
            <a:chExt cx="6912075" cy="2364950"/>
          </a:xfrm>
        </p:grpSpPr>
        <p:sp>
          <p:nvSpPr>
            <p:cNvPr id="146" name="Google Shape;146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IoT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47" name="Google Shape;147;p16"/>
            <p:cNvSpPr txBox="1"/>
            <p:nvPr/>
          </p:nvSpPr>
          <p:spPr>
            <a:xfrm>
              <a:off x="266775" y="2825575"/>
              <a:ext cx="6841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Climate Control: </a:t>
              </a: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Sensors, Software/Hardware, Fans, Cameras, etc)</a:t>
              </a:r>
              <a:endParaRPr b="1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48" name="Google Shape;148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grpSp>
        <p:nvGrpSpPr>
          <p:cNvPr id="149" name="Google Shape;149;p16"/>
          <p:cNvGrpSpPr/>
          <p:nvPr/>
        </p:nvGrpSpPr>
        <p:grpSpPr>
          <a:xfrm>
            <a:off x="11546625" y="2116975"/>
            <a:ext cx="6912075" cy="2364950"/>
            <a:chOff x="266700" y="1661225"/>
            <a:chExt cx="6912075" cy="2364950"/>
          </a:xfrm>
        </p:grpSpPr>
        <p:sp>
          <p:nvSpPr>
            <p:cNvPr id="150" name="Google Shape;150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PLASTIC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51" name="Google Shape;151;p16"/>
            <p:cNvSpPr txBox="1"/>
            <p:nvPr/>
          </p:nvSpPr>
          <p:spPr>
            <a:xfrm>
              <a:off x="266775" y="2825575"/>
              <a:ext cx="6841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Water Flow System: </a:t>
              </a: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growing tray, pipes, control/safety valves, tank</a:t>
              </a:r>
              <a:endParaRPr b="1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52" name="Google Shape;152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grpSp>
        <p:nvGrpSpPr>
          <p:cNvPr id="153" name="Google Shape;153;p16"/>
          <p:cNvGrpSpPr/>
          <p:nvPr/>
        </p:nvGrpSpPr>
        <p:grpSpPr>
          <a:xfrm>
            <a:off x="11546625" y="4707775"/>
            <a:ext cx="6912075" cy="2364950"/>
            <a:chOff x="266700" y="1661225"/>
            <a:chExt cx="6912075" cy="2364950"/>
          </a:xfrm>
        </p:grpSpPr>
        <p:sp>
          <p:nvSpPr>
            <p:cNvPr id="154" name="Google Shape;154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SEEDS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55" name="Google Shape;155;p16"/>
            <p:cNvSpPr txBox="1"/>
            <p:nvPr/>
          </p:nvSpPr>
          <p:spPr>
            <a:xfrm>
              <a:off x="266775" y="2825575"/>
              <a:ext cx="6841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Develop highest quality seeds within Kazakhstan</a:t>
              </a:r>
              <a:endParaRPr b="0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56" name="Google Shape;156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grpSp>
        <p:nvGrpSpPr>
          <p:cNvPr id="157" name="Google Shape;157;p16"/>
          <p:cNvGrpSpPr/>
          <p:nvPr/>
        </p:nvGrpSpPr>
        <p:grpSpPr>
          <a:xfrm>
            <a:off x="11546625" y="7540750"/>
            <a:ext cx="6912075" cy="2364950"/>
            <a:chOff x="266700" y="1661225"/>
            <a:chExt cx="6912075" cy="2364950"/>
          </a:xfrm>
        </p:grpSpPr>
        <p:sp>
          <p:nvSpPr>
            <p:cNvPr id="158" name="Google Shape;158;p16"/>
            <p:cNvSpPr txBox="1"/>
            <p:nvPr/>
          </p:nvSpPr>
          <p:spPr>
            <a:xfrm>
              <a:off x="266775" y="1661225"/>
              <a:ext cx="6912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0"/>
                <a:buFont typeface="Arial"/>
                <a:buNone/>
              </a:pPr>
              <a:r>
                <a:rPr b="0" i="0" lang="en-US" sz="6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LIGHT</a:t>
              </a:r>
              <a:endParaRPr b="0" i="0" sz="6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59" name="Google Shape;159;p16"/>
            <p:cNvSpPr txBox="1"/>
            <p:nvPr/>
          </p:nvSpPr>
          <p:spPr>
            <a:xfrm>
              <a:off x="266775" y="2825575"/>
              <a:ext cx="6841200" cy="120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LED:</a:t>
              </a:r>
              <a:r>
                <a:rPr b="0" i="0" lang="en-US" sz="3000" u="none" cap="none" strike="noStrike">
                  <a:solidFill>
                    <a:srgbClr val="000000"/>
                  </a:solidFill>
                  <a:latin typeface="Mukta"/>
                  <a:ea typeface="Mukta"/>
                  <a:cs typeface="Mukta"/>
                  <a:sym typeface="Mukta"/>
                </a:rPr>
                <a:t> Quantity (intensity), Quality (Spectrum/recipe), Time ( Duration)</a:t>
              </a:r>
              <a:endParaRPr b="0" i="0" sz="30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cxnSp>
          <p:nvCxnSpPr>
            <p:cNvPr id="160" name="Google Shape;160;p16"/>
            <p:cNvCxnSpPr/>
            <p:nvPr/>
          </p:nvCxnSpPr>
          <p:spPr>
            <a:xfrm>
              <a:off x="266700" y="2705100"/>
              <a:ext cx="346710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diamond"/>
            </a:ln>
          </p:spPr>
        </p:cxnSp>
      </p:grpSp>
      <p:sp>
        <p:nvSpPr>
          <p:cNvPr id="161" name="Google Shape;161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/>
          <p:cNvPicPr preferRelativeResize="0"/>
          <p:nvPr/>
        </p:nvPicPr>
        <p:blipFill rotWithShape="1">
          <a:blip r:embed="rId3">
            <a:alphaModFix amt="40000"/>
          </a:blip>
          <a:srcRect b="38071" l="0" r="0" t="32781"/>
          <a:stretch/>
        </p:blipFill>
        <p:spPr>
          <a:xfrm>
            <a:off x="0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699500" y="1125075"/>
            <a:ext cx="9087490" cy="9814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29321" y="10"/>
            <a:ext cx="3058691" cy="3305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6">
            <a:alphaModFix/>
          </a:blip>
          <a:srcRect b="15542" l="0" r="0" t="0"/>
          <a:stretch/>
        </p:blipFill>
        <p:spPr>
          <a:xfrm>
            <a:off x="14170824" y="6514770"/>
            <a:ext cx="4117176" cy="377223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/>
        </p:nvSpPr>
        <p:spPr>
          <a:xfrm>
            <a:off x="5510900" y="2935625"/>
            <a:ext cx="105285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100% OIC novel and state of art design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Dynamic structure (for building all system, adding or removing new parts)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Easy to assemble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Size adjustability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Light weight for logistic transport (all in one box)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ukta"/>
              <a:buAutoNum type="arabicPeriod"/>
            </a:pPr>
            <a:r>
              <a:rPr b="0" i="0" lang="en-US" sz="36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Competitive price</a:t>
            </a:r>
            <a:endParaRPr b="0" i="0" sz="36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1818300" y="228600"/>
            <a:ext cx="1465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Features of QIFarm’s equipment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72" name="Google Shape;172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8"/>
          <p:cNvPicPr preferRelativeResize="0"/>
          <p:nvPr/>
        </p:nvPicPr>
        <p:blipFill rotWithShape="1">
          <a:blip r:embed="rId3">
            <a:alphaModFix amt="40000"/>
          </a:blip>
          <a:srcRect b="0" l="0" r="0" t="15732"/>
          <a:stretch/>
        </p:blipFill>
        <p:spPr>
          <a:xfrm>
            <a:off x="-39027" y="3941"/>
            <a:ext cx="1828800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4">
            <a:alphaModFix amt="40000"/>
          </a:blip>
          <a:srcRect b="38071" l="0" r="0" t="32781"/>
          <a:stretch/>
        </p:blipFill>
        <p:spPr>
          <a:xfrm>
            <a:off x="-39025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8"/>
          <p:cNvSpPr txBox="1"/>
          <p:nvPr/>
        </p:nvSpPr>
        <p:spPr>
          <a:xfrm>
            <a:off x="810900" y="228600"/>
            <a:ext cx="16666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rgbClr val="000000"/>
                </a:solidFill>
                <a:latin typeface="Mukta"/>
                <a:ea typeface="Mukta"/>
                <a:cs typeface="Mukta"/>
                <a:sym typeface="Mukta"/>
              </a:rPr>
              <a:t>IoT system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-2891525" y="-969500"/>
            <a:ext cx="1938900" cy="15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11043" y="1797900"/>
            <a:ext cx="15665914" cy="8469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9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-39027" y="-18361"/>
            <a:ext cx="18288003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/>
          <p:cNvPicPr preferRelativeResize="0"/>
          <p:nvPr/>
        </p:nvPicPr>
        <p:blipFill rotWithShape="1">
          <a:blip r:embed="rId4">
            <a:alphaModFix amt="40000"/>
          </a:blip>
          <a:srcRect b="38072" l="0" r="0" t="32781"/>
          <a:stretch/>
        </p:blipFill>
        <p:spPr>
          <a:xfrm>
            <a:off x="-39025" y="0"/>
            <a:ext cx="18287999" cy="1493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9"/>
          <p:cNvSpPr txBox="1"/>
          <p:nvPr/>
        </p:nvSpPr>
        <p:spPr>
          <a:xfrm>
            <a:off x="810900" y="228600"/>
            <a:ext cx="16666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7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Why do OIC countries need to develop VF? 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190" name="Google Shape;190;p19"/>
          <p:cNvGrpSpPr/>
          <p:nvPr/>
        </p:nvGrpSpPr>
        <p:grpSpPr>
          <a:xfrm>
            <a:off x="1397254" y="1730713"/>
            <a:ext cx="15493492" cy="8301826"/>
            <a:chOff x="1397254" y="1883113"/>
            <a:chExt cx="15493492" cy="8301826"/>
          </a:xfrm>
        </p:grpSpPr>
        <p:sp>
          <p:nvSpPr>
            <p:cNvPr id="191" name="Google Shape;191;p19"/>
            <p:cNvSpPr/>
            <p:nvPr/>
          </p:nvSpPr>
          <p:spPr>
            <a:xfrm>
              <a:off x="5342551" y="1888088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Health and nutrition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13233146" y="1883113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Land constraints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7315200" y="408063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Climate change resilience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5342550" y="627318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Economic growth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5" name="Google Shape;195;p19"/>
            <p:cNvSpPr/>
            <p:nvPr/>
          </p:nvSpPr>
          <p:spPr>
            <a:xfrm>
              <a:off x="7315200" y="835613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Technological advancement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6" name="Google Shape;196;p19"/>
            <p:cNvSpPr/>
            <p:nvPr/>
          </p:nvSpPr>
          <p:spPr>
            <a:xfrm>
              <a:off x="1397254" y="1888088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Food security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9287849" y="1883113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Sustainable agriculture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3369900" y="408063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Urbanization and population growth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11260500" y="408063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Global position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9287850" y="6273189"/>
              <a:ext cx="3657600" cy="1828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400"/>
                <a:buFont typeface="Arial"/>
                <a:buNone/>
              </a:pPr>
              <a:r>
                <a:rPr b="0" i="0" lang="en-US" sz="3400" u="none" cap="none" strike="noStrike">
                  <a:solidFill>
                    <a:schemeClr val="dk1"/>
                  </a:solidFill>
                  <a:latin typeface="Mukta"/>
                  <a:ea typeface="Mukta"/>
                  <a:cs typeface="Mukta"/>
                  <a:sym typeface="Mukta"/>
                </a:rPr>
                <a:t>Economic structure diversification</a:t>
              </a:r>
              <a:endParaRPr b="0" i="0" sz="34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endParaRPr>
            </a:p>
          </p:txBody>
        </p:sp>
      </p:grpSp>
      <p:sp>
        <p:nvSpPr>
          <p:cNvPr id="201" name="Google Shape;201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0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20"/>
          <p:cNvGrpSpPr/>
          <p:nvPr/>
        </p:nvGrpSpPr>
        <p:grpSpPr>
          <a:xfrm>
            <a:off x="479830" y="3189100"/>
            <a:ext cx="3886200" cy="6473700"/>
            <a:chOff x="762605" y="3317925"/>
            <a:chExt cx="3886200" cy="6473700"/>
          </a:xfrm>
        </p:grpSpPr>
        <p:sp>
          <p:nvSpPr>
            <p:cNvPr id="208" name="Google Shape;208;p20"/>
            <p:cNvSpPr/>
            <p:nvPr/>
          </p:nvSpPr>
          <p:spPr>
            <a:xfrm>
              <a:off x="762605" y="3317925"/>
              <a:ext cx="3886200" cy="64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42816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0"/>
            <p:cNvSpPr txBox="1"/>
            <p:nvPr/>
          </p:nvSpPr>
          <p:spPr>
            <a:xfrm>
              <a:off x="1037100" y="4771497"/>
              <a:ext cx="3426600" cy="35548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42900" lvl="0" marL="342900" marR="9525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Pesticide free crops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42900" lvl="0" marL="3429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Year round fresh crop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42900" lvl="0" marL="3429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Protection from extreme weather 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2900" lvl="0" marL="3429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Maximize crop yield 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2900" lvl="0" marL="3429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Dynamic scaling H&amp;V</a:t>
              </a:r>
              <a:endParaRPr b="0" i="0" sz="2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-342900" lvl="0" marL="3429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Water conservation and recycling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10" name="Google Shape;210;p20"/>
            <p:cNvCxnSpPr/>
            <p:nvPr/>
          </p:nvCxnSpPr>
          <p:spPr>
            <a:xfrm>
              <a:off x="1143000" y="4305300"/>
              <a:ext cx="3214800" cy="0"/>
            </a:xfrm>
            <a:prstGeom prst="straightConnector1">
              <a:avLst/>
            </a:prstGeom>
            <a:noFill/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1" name="Google Shape;211;p20"/>
            <p:cNvSpPr txBox="1"/>
            <p:nvPr/>
          </p:nvSpPr>
          <p:spPr>
            <a:xfrm>
              <a:off x="798075" y="3618800"/>
              <a:ext cx="3774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4281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50"/>
                <a:buFont typeface="Arial"/>
                <a:buNone/>
              </a:pPr>
              <a:r>
                <a:rPr b="1" i="0" lang="en-US" sz="2450" u="none" cap="none" strike="noStrik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rPr>
                <a:t> Strengths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Google Shape;212;p20"/>
          <p:cNvGrpSpPr/>
          <p:nvPr/>
        </p:nvGrpSpPr>
        <p:grpSpPr>
          <a:xfrm>
            <a:off x="4929280" y="3189100"/>
            <a:ext cx="3886200" cy="6473700"/>
            <a:chOff x="762605" y="3317925"/>
            <a:chExt cx="3886200" cy="6473700"/>
          </a:xfrm>
        </p:grpSpPr>
        <p:sp>
          <p:nvSpPr>
            <p:cNvPr id="213" name="Google Shape;213;p20"/>
            <p:cNvSpPr/>
            <p:nvPr/>
          </p:nvSpPr>
          <p:spPr>
            <a:xfrm>
              <a:off x="762605" y="3317925"/>
              <a:ext cx="3886200" cy="64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4281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0"/>
            <p:cNvSpPr txBox="1"/>
            <p:nvPr/>
          </p:nvSpPr>
          <p:spPr>
            <a:xfrm>
              <a:off x="873075" y="4809412"/>
              <a:ext cx="3699000" cy="340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68300" lvl="0" marL="457200" marR="9525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 initial costs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 demand for energy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High operational costs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 limited number of crops that can be grown economically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Sophisticated skills required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" name="Google Shape;215;p20"/>
            <p:cNvCxnSpPr/>
            <p:nvPr/>
          </p:nvCxnSpPr>
          <p:spPr>
            <a:xfrm>
              <a:off x="1143000" y="4305300"/>
              <a:ext cx="3214800" cy="0"/>
            </a:xfrm>
            <a:prstGeom prst="straightConnector1">
              <a:avLst/>
            </a:prstGeom>
            <a:noFill/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6" name="Google Shape;216;p20"/>
            <p:cNvSpPr txBox="1"/>
            <p:nvPr/>
          </p:nvSpPr>
          <p:spPr>
            <a:xfrm>
              <a:off x="798075" y="3618800"/>
              <a:ext cx="3774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5302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50"/>
                <a:buFont typeface="Arial"/>
                <a:buNone/>
              </a:pPr>
              <a:r>
                <a:rPr b="1" i="0" lang="en-US" sz="2450" u="none" cap="none" strike="noStrik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rPr>
                <a:t>Weaknesses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0"/>
          <p:cNvGrpSpPr/>
          <p:nvPr/>
        </p:nvGrpSpPr>
        <p:grpSpPr>
          <a:xfrm>
            <a:off x="9494105" y="3189100"/>
            <a:ext cx="3886200" cy="6473700"/>
            <a:chOff x="762605" y="3317925"/>
            <a:chExt cx="3886200" cy="6473700"/>
          </a:xfrm>
        </p:grpSpPr>
        <p:sp>
          <p:nvSpPr>
            <p:cNvPr id="218" name="Google Shape;218;p20"/>
            <p:cNvSpPr/>
            <p:nvPr/>
          </p:nvSpPr>
          <p:spPr>
            <a:xfrm>
              <a:off x="762605" y="3317925"/>
              <a:ext cx="3886200" cy="64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4281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0"/>
            <p:cNvSpPr txBox="1"/>
            <p:nvPr/>
          </p:nvSpPr>
          <p:spPr>
            <a:xfrm>
              <a:off x="1037100" y="4809412"/>
              <a:ext cx="3426600" cy="340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68300" lvl="0" marL="457200" marR="9525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Continuous Urban growth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Solar and wind energy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Automation / IOT/ AI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Advanced technology for pollinating vertically grown crops </a:t>
              </a:r>
              <a:endParaRPr/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Awareness increase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0" name="Google Shape;220;p20"/>
            <p:cNvCxnSpPr/>
            <p:nvPr/>
          </p:nvCxnSpPr>
          <p:spPr>
            <a:xfrm>
              <a:off x="1143000" y="4305300"/>
              <a:ext cx="3214800" cy="0"/>
            </a:xfrm>
            <a:prstGeom prst="straightConnector1">
              <a:avLst/>
            </a:prstGeom>
            <a:noFill/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1" name="Google Shape;221;p20"/>
            <p:cNvSpPr txBox="1"/>
            <p:nvPr/>
          </p:nvSpPr>
          <p:spPr>
            <a:xfrm>
              <a:off x="798075" y="3618800"/>
              <a:ext cx="3774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5302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50"/>
                <a:buFont typeface="Arial"/>
                <a:buNone/>
              </a:pPr>
              <a:r>
                <a:rPr b="1" i="0" lang="en-US" sz="2450" u="none" cap="none" strike="noStrik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rPr>
                <a:t>Opportunities 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2" name="Google Shape;222;p20"/>
          <p:cNvGrpSpPr/>
          <p:nvPr/>
        </p:nvGrpSpPr>
        <p:grpSpPr>
          <a:xfrm>
            <a:off x="14058917" y="3189100"/>
            <a:ext cx="3886200" cy="6473700"/>
            <a:chOff x="762605" y="3317925"/>
            <a:chExt cx="3886200" cy="6473700"/>
          </a:xfrm>
        </p:grpSpPr>
        <p:sp>
          <p:nvSpPr>
            <p:cNvPr id="223" name="Google Shape;223;p20"/>
            <p:cNvSpPr/>
            <p:nvPr/>
          </p:nvSpPr>
          <p:spPr>
            <a:xfrm>
              <a:off x="762605" y="3317925"/>
              <a:ext cx="3886200" cy="6473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4281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0"/>
            <p:cNvSpPr txBox="1"/>
            <p:nvPr/>
          </p:nvSpPr>
          <p:spPr>
            <a:xfrm>
              <a:off x="1037100" y="4755044"/>
              <a:ext cx="3426600" cy="40780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368300" lvl="0" marL="457200" marR="95250" rtl="0" algn="l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Power outage / cut </a:t>
              </a:r>
              <a:endPara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Political lobbying of greenhouses 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Competition from land crop producers  / Price reduction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-368300" lvl="0" marL="457200" marR="9525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ourier New"/>
                <a:buChar char="o"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Restrictions in importing VF components (nutrients, seeds, etc.)</a:t>
              </a:r>
              <a:endParaRPr b="0" i="0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5" name="Google Shape;225;p20"/>
            <p:cNvCxnSpPr/>
            <p:nvPr/>
          </p:nvCxnSpPr>
          <p:spPr>
            <a:xfrm>
              <a:off x="1143000" y="4305300"/>
              <a:ext cx="3214800" cy="0"/>
            </a:xfrm>
            <a:prstGeom prst="straightConnector1">
              <a:avLst/>
            </a:prstGeom>
            <a:noFill/>
            <a:ln cap="flat" cmpd="sng" w="9525">
              <a:solidFill>
                <a:srgbClr val="4F6128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26" name="Google Shape;226;p20"/>
            <p:cNvSpPr txBox="1"/>
            <p:nvPr/>
          </p:nvSpPr>
          <p:spPr>
            <a:xfrm>
              <a:off x="798075" y="3618800"/>
              <a:ext cx="3774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5302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50"/>
                <a:buFont typeface="Arial"/>
                <a:buNone/>
              </a:pPr>
              <a:r>
                <a:rPr b="1" i="0" lang="en-US" sz="2450" u="none" cap="none" strike="noStrike">
                  <a:solidFill>
                    <a:schemeClr val="dk1"/>
                  </a:solidFill>
                  <a:latin typeface="Arimo"/>
                  <a:ea typeface="Arimo"/>
                  <a:cs typeface="Arimo"/>
                  <a:sym typeface="Arimo"/>
                </a:rPr>
                <a:t>Threats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" name="Google Shape;227;p20"/>
          <p:cNvSpPr txBox="1"/>
          <p:nvPr/>
        </p:nvSpPr>
        <p:spPr>
          <a:xfrm>
            <a:off x="1818300" y="228600"/>
            <a:ext cx="14651400" cy="23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SWOT Analysis of </a:t>
            </a:r>
            <a:endParaRPr b="0" i="0" sz="65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marR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Vertical Farming Business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28" name="Google Shape;22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21"/>
          <p:cNvPicPr preferRelativeResize="0"/>
          <p:nvPr/>
        </p:nvPicPr>
        <p:blipFill rotWithShape="1">
          <a:blip r:embed="rId3">
            <a:alphaModFix amt="40000"/>
          </a:blip>
          <a:srcRect b="0" l="0" r="0" t="1573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1"/>
          <p:cNvSpPr txBox="1"/>
          <p:nvPr/>
        </p:nvSpPr>
        <p:spPr>
          <a:xfrm>
            <a:off x="1818300" y="228600"/>
            <a:ext cx="14651400" cy="21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500"/>
              <a:buFont typeface="Arial"/>
              <a:buNone/>
            </a:pPr>
            <a:r>
              <a:rPr b="1" i="0" lang="en-US" sz="65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Opportunities of Arranging VF Production: Pilot Project in Kazakhstan</a:t>
            </a:r>
            <a:endParaRPr b="1" i="0" sz="65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36" name="Google Shape;236;p21"/>
          <p:cNvSpPr/>
          <p:nvPr/>
        </p:nvSpPr>
        <p:spPr>
          <a:xfrm>
            <a:off x="914400" y="2907977"/>
            <a:ext cx="4572000" cy="36576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Resource availability with competitive prices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(Metal, Plastic, Chemicals)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37" name="Google Shape;237;p21"/>
          <p:cNvSpPr/>
          <p:nvPr/>
        </p:nvSpPr>
        <p:spPr>
          <a:xfrm>
            <a:off x="6858000" y="2907977"/>
            <a:ext cx="4572000" cy="36576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Possibility to develop and produce other VF components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(LED, IoT)</a:t>
            </a:r>
            <a:endParaRPr b="0" i="0" sz="3000" u="none" cap="none" strike="noStrike">
              <a:solidFill>
                <a:srgbClr val="000000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38" name="Google Shape;238;p21"/>
          <p:cNvSpPr/>
          <p:nvPr/>
        </p:nvSpPr>
        <p:spPr>
          <a:xfrm>
            <a:off x="12801600" y="2907977"/>
            <a:ext cx="4572000" cy="36576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Transferability of Technology/Know-How to Kazakhstan 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39" name="Google Shape;239;p21"/>
          <p:cNvSpPr/>
          <p:nvPr/>
        </p:nvSpPr>
        <p:spPr>
          <a:xfrm>
            <a:off x="914400" y="7014695"/>
            <a:ext cx="16459200" cy="274320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In Kazakhstan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❖"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Available manufacturing power of factories </a:t>
            </a:r>
            <a:endParaRPr/>
          </a:p>
          <a:p>
            <a:pPr indent="-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Noto Sans Symbols"/>
              <a:buChar char="❖"/>
            </a:pPr>
            <a:r>
              <a:rPr b="0" i="0" lang="en-US" sz="3000" u="none" cap="none" strike="noStrik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rPr>
              <a:t> Research power of scientific universities</a:t>
            </a:r>
            <a:endParaRPr b="0" i="0" sz="3000" u="none" cap="none" strike="noStrike">
              <a:solidFill>
                <a:schemeClr val="dk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0" name="Google Shape;240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